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8" r:id="rId12"/>
    <p:sldId id="289" r:id="rId13"/>
    <p:sldId id="286" r:id="rId14"/>
    <p:sldId id="287" r:id="rId15"/>
    <p:sldId id="288" r:id="rId16"/>
    <p:sldId id="277" r:id="rId17"/>
    <p:sldId id="269" r:id="rId18"/>
    <p:sldId id="282" r:id="rId19"/>
    <p:sldId id="283" r:id="rId20"/>
    <p:sldId id="284" r:id="rId21"/>
    <p:sldId id="285" r:id="rId22"/>
    <p:sldId id="271" r:id="rId23"/>
    <p:sldId id="272" r:id="rId24"/>
    <p:sldId id="259" r:id="rId25"/>
    <p:sldId id="278" r:id="rId26"/>
    <p:sldId id="273" r:id="rId27"/>
    <p:sldId id="274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405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333F8-9825-E2FE-93AC-7CCE39AD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4621" y="494510"/>
            <a:ext cx="1729991" cy="733097"/>
          </a:xfrm>
        </p:spPr>
        <p:txBody>
          <a:bodyPr>
            <a:normAutofit/>
          </a:bodyPr>
          <a:lstStyle/>
          <a:p>
            <a:pPr algn="l" defTabSz="457200" rtl="1" eaLnBrk="1" latinLnBrk="0" hangingPunct="1">
              <a:spcBef>
                <a:spcPct val="0"/>
              </a:spcBef>
              <a:buNone/>
            </a:pPr>
            <a:r>
              <a:rPr lang="fa-IR" sz="2400" b="1" dirty="0"/>
              <a:t>به نام خدا</a:t>
            </a:r>
            <a:endParaRPr lang="en-US" sz="2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A4C652-57ED-A224-3E63-890CF578C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5945" y="1534511"/>
            <a:ext cx="9528667" cy="4369152"/>
          </a:xfrm>
        </p:spPr>
        <p:txBody>
          <a:bodyPr/>
          <a:lstStyle/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r>
              <a:rPr lang="fa-IR" dirty="0"/>
              <a:t>گزارش </a:t>
            </a:r>
            <a:r>
              <a:rPr lang="fa-IR" dirty="0" smtClean="0"/>
              <a:t>مورنینگ پزشکی خانواده  </a:t>
            </a:r>
            <a:r>
              <a:rPr lang="fa-IR" dirty="0"/>
              <a:t>۱۲ آذر بیمارستان ضیاییان</a:t>
            </a:r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endParaRPr lang="fa-IR" dirty="0"/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r>
              <a:rPr lang="fa-IR" dirty="0"/>
              <a:t>موضوع: نحوه </a:t>
            </a:r>
            <a:r>
              <a:rPr lang="fa-IR" dirty="0" err="1"/>
              <a:t>اپروچ</a:t>
            </a:r>
            <a:r>
              <a:rPr lang="fa-IR" dirty="0"/>
              <a:t> به مادر باردار مبتلا به آبله مرغان در مراکز جامع سلامت با رویکرد پزشکی خانواده</a:t>
            </a:r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endParaRPr lang="fa-IR" dirty="0"/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r>
              <a:rPr lang="fa-IR" dirty="0"/>
              <a:t>ارایه دهنده: فاطمه امیری</a:t>
            </a:r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endParaRPr lang="fa-IR" dirty="0"/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</a:pPr>
            <a:r>
              <a:rPr lang="fa-IR" dirty="0"/>
              <a:t>استاد راهنما: دکتر عبادتی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143691"/>
            <a:ext cx="10868298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E72D3-6B2E-B359-DEA7-981A1C48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06F28C-1F6C-BB25-6F08-0587BCF56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406" y="144166"/>
            <a:ext cx="10910939" cy="6545449"/>
          </a:xfrm>
        </p:spPr>
      </p:pic>
    </p:spTree>
    <p:extLst>
      <p:ext uri="{BB962C8B-B14F-4D97-AF65-F5344CB8AC3E}">
        <p14:creationId xmlns:p14="http://schemas.microsoft.com/office/powerpoint/2010/main" val="25135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731521"/>
            <a:ext cx="10814685" cy="54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8" y="288608"/>
            <a:ext cx="11563350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8" y="4244203"/>
            <a:ext cx="115633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" y="1358537"/>
            <a:ext cx="10776857" cy="35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1" y="1201782"/>
            <a:ext cx="11458575" cy="48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7EDA-B15C-C6D3-9892-292388D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fa-IR" sz="2800" b="1" dirty="0"/>
              <a:t>اقدامات انجام </a:t>
            </a:r>
            <a:r>
              <a:rPr lang="fa-IR" sz="2800" b="1" dirty="0" smtClean="0"/>
              <a:t>شده</a:t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7D057-8F15-9798-01FB-D29A086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493520"/>
            <a:ext cx="9401492" cy="4417702"/>
          </a:xfrm>
        </p:spPr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 smtClean="0"/>
              <a:t>در خواست سرولوژی </a:t>
            </a:r>
            <a:endParaRPr lang="en-US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40429" y="-389711"/>
            <a:ext cx="4776651" cy="8543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2925" y="2139409"/>
            <a:ext cx="6407386" cy="106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5917" y="3926119"/>
            <a:ext cx="3331030" cy="152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508" y="2643061"/>
            <a:ext cx="3331030" cy="56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7EDA-B15C-C6D3-9892-292388D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fa-IR" sz="2800" b="1" dirty="0"/>
              <a:t>اقدامات انجام </a:t>
            </a:r>
            <a:r>
              <a:rPr lang="fa-IR" sz="2800" b="1" dirty="0" smtClean="0"/>
              <a:t>شده</a:t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7D057-8F15-9798-01FB-D29A086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493520"/>
            <a:ext cx="9401492" cy="4417702"/>
          </a:xfrm>
        </p:spPr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 smtClean="0"/>
              <a:t>بستری در بیمارستان 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آ</a:t>
            </a:r>
            <a:r>
              <a:rPr lang="fa-IR" dirty="0" smtClean="0"/>
              <a:t>زمایش </a:t>
            </a:r>
            <a:r>
              <a:rPr lang="fa-IR" dirty="0"/>
              <a:t>های درخواستی: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en-US" dirty="0"/>
              <a:t>WBC= 5.6    Hb= 11.2   PLT= 90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en-US" dirty="0"/>
              <a:t>PT= 15   PTT= 36.  INR= 1.2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en-US" dirty="0"/>
              <a:t>BS=91  UREA=22  Cr= 0.8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en-US" dirty="0"/>
              <a:t>AST=32    ALT= 43    ALKP=152.     BIL T=1.98    BIL D= 0.52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en-US" dirty="0"/>
              <a:t>Na=138   K=3.5  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dirty="0"/>
              <a:t>سونوگرافی: جنین زنده با سن در حد </a:t>
            </a:r>
            <a:r>
              <a:rPr lang="en-US" dirty="0"/>
              <a:t>16w + 1d </a:t>
            </a:r>
            <a:r>
              <a:rPr lang="fa-IR" dirty="0"/>
              <a:t> / </a:t>
            </a:r>
            <a:r>
              <a:rPr lang="en-US" dirty="0"/>
              <a:t>FHR=150 </a:t>
            </a:r>
            <a:r>
              <a:rPr lang="fa-IR" dirty="0"/>
              <a:t> / جفت قدامی با فاصله مناسب</a:t>
            </a:r>
          </a:p>
          <a:p>
            <a:pPr algn="r" rtl="1"/>
            <a:r>
              <a:rPr lang="en-US" dirty="0"/>
              <a:t>Amp </a:t>
            </a:r>
            <a:r>
              <a:rPr lang="en-US" dirty="0" err="1"/>
              <a:t>acyclovier</a:t>
            </a:r>
            <a:r>
              <a:rPr lang="en-US" dirty="0"/>
              <a:t> / </a:t>
            </a:r>
            <a:r>
              <a:rPr lang="en-US" dirty="0" err="1"/>
              <a:t>oint</a:t>
            </a:r>
            <a:r>
              <a:rPr lang="en-US" dirty="0"/>
              <a:t> </a:t>
            </a:r>
            <a:r>
              <a:rPr lang="en-US" dirty="0" err="1"/>
              <a:t>acyclovier</a:t>
            </a:r>
            <a:r>
              <a:rPr lang="en-US" dirty="0"/>
              <a:t> / tab </a:t>
            </a:r>
            <a:r>
              <a:rPr lang="en-US" dirty="0" err="1"/>
              <a:t>hydroxizin</a:t>
            </a:r>
            <a:r>
              <a:rPr lang="en-US" dirty="0"/>
              <a:t> / ser 1/3 2/3 / amp cefazolin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7EDA-B15C-C6D3-9892-292388D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fa-IR" sz="2800" b="1" dirty="0"/>
              <a:t>اقدامات انجام </a:t>
            </a:r>
            <a:r>
              <a:rPr lang="fa-IR" sz="2800" b="1" dirty="0" smtClean="0"/>
              <a:t>شده</a:t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7D057-8F15-9798-01FB-D29A086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493520"/>
            <a:ext cx="9401492" cy="4417702"/>
          </a:xfrm>
        </p:spPr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77957" y="253776"/>
            <a:ext cx="6466116" cy="68971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76056" y="959393"/>
            <a:ext cx="3838651" cy="110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4305" y="959394"/>
            <a:ext cx="3331030" cy="30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3417" y="501463"/>
            <a:ext cx="2346194" cy="457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9093385">
            <a:off x="6754788" y="5748670"/>
            <a:ext cx="1387416" cy="81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7EDA-B15C-C6D3-9892-292388D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fa-IR" sz="2800" b="1" dirty="0"/>
              <a:t>اقدامات انجام </a:t>
            </a:r>
            <a:r>
              <a:rPr lang="fa-IR" sz="2800" b="1" dirty="0" smtClean="0"/>
              <a:t>شده</a:t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7D057-8F15-9798-01FB-D29A086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493520"/>
            <a:ext cx="9401492" cy="4417702"/>
          </a:xfrm>
        </p:spPr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22949" y="171594"/>
            <a:ext cx="6524625" cy="65670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1731" y="280961"/>
            <a:ext cx="6407386" cy="106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8389" y="3042558"/>
            <a:ext cx="5019809" cy="163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432F1-222F-238F-68F6-87D15EDA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55" y="1608083"/>
            <a:ext cx="9822957" cy="4303139"/>
          </a:xfrm>
        </p:spPr>
        <p:txBody>
          <a:bodyPr>
            <a:normAutofit fontScale="92500" lnSpcReduction="20000"/>
          </a:bodyPr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dirty="0"/>
              <a:t>CC</a:t>
            </a:r>
            <a:r>
              <a:rPr lang="fa-IR" dirty="0"/>
              <a:t>: خانم ۲۷ ساله باردار </a:t>
            </a:r>
            <a:r>
              <a:rPr lang="en-US" dirty="0"/>
              <a:t> GA= 16w+1d</a:t>
            </a:r>
            <a:r>
              <a:rPr lang="fa-IR" dirty="0"/>
              <a:t>با شکایت ضایعات </a:t>
            </a:r>
            <a:r>
              <a:rPr lang="fa-IR" dirty="0" err="1"/>
              <a:t>پاپولار</a:t>
            </a:r>
            <a:r>
              <a:rPr lang="fa-IR" dirty="0"/>
              <a:t> و </a:t>
            </a:r>
            <a:r>
              <a:rPr lang="fa-IR" dirty="0" err="1"/>
              <a:t>وزیکولار</a:t>
            </a:r>
            <a:r>
              <a:rPr lang="fa-IR" dirty="0"/>
              <a:t> خارش دار تنه و صورت از ۲ روز قبل از مراجعه.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fa-IR" dirty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dirty="0"/>
              <a:t>PI</a:t>
            </a:r>
            <a:r>
              <a:rPr lang="fa-IR" dirty="0"/>
              <a:t>: خانم ایرانی باردار گروید۱ و  </a:t>
            </a:r>
            <a:r>
              <a:rPr lang="en-US" dirty="0"/>
              <a:t>GA= 16w+1d</a:t>
            </a:r>
            <a:r>
              <a:rPr lang="fa-IR" dirty="0"/>
              <a:t> با ضایعات </a:t>
            </a:r>
            <a:r>
              <a:rPr lang="fa-IR" dirty="0" err="1"/>
              <a:t>پاپولار</a:t>
            </a:r>
            <a:r>
              <a:rPr lang="fa-IR" dirty="0"/>
              <a:t> و </a:t>
            </a:r>
            <a:r>
              <a:rPr lang="fa-IR" dirty="0" err="1"/>
              <a:t>وزیکولار</a:t>
            </a:r>
            <a:r>
              <a:rPr lang="fa-IR" dirty="0"/>
              <a:t> </a:t>
            </a:r>
            <a:r>
              <a:rPr lang="fa-IR" dirty="0" err="1"/>
              <a:t>اریتماتو</a:t>
            </a:r>
            <a:r>
              <a:rPr lang="fa-IR" dirty="0"/>
              <a:t> که از دو روز قبل از مراجعه از تنه شروع شده و سپس اندام های فوقانی و صورت را هم درگیر کرده است. ضایعات خارش دار هستند. سابقه تماس اخیر با فرد دارای آبله مرغان را ذکر </a:t>
            </a:r>
            <a:r>
              <a:rPr lang="fa-IR" dirty="0" err="1"/>
              <a:t>نمی</a:t>
            </a:r>
            <a:r>
              <a:rPr lang="fa-IR" dirty="0"/>
              <a:t> کند. تب </a:t>
            </a:r>
            <a:r>
              <a:rPr lang="en-US" dirty="0"/>
              <a:t>low grade</a:t>
            </a:r>
            <a:r>
              <a:rPr lang="fa-IR" dirty="0"/>
              <a:t> دارد. علایم تنفسی (سرفه، تنگی نفس) ندارد.</a:t>
            </a:r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fa-IR" dirty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dirty="0"/>
              <a:t>PMH</a:t>
            </a:r>
            <a:r>
              <a:rPr lang="fa-IR" dirty="0"/>
              <a:t>: </a:t>
            </a:r>
            <a:r>
              <a:rPr lang="en-US" dirty="0"/>
              <a:t>G1</a:t>
            </a:r>
            <a:r>
              <a:rPr lang="fa-IR" dirty="0"/>
              <a:t> – سابقه سقط ندارد. سابقه ابتلا به آبله مرغان </a:t>
            </a:r>
            <a:r>
              <a:rPr lang="fa-IR" dirty="0" smtClean="0"/>
              <a:t>را </a:t>
            </a:r>
            <a:r>
              <a:rPr lang="fa-IR" dirty="0"/>
              <a:t>در کودکی ذکر نمیکند. سابقه بیماری خاصی را ذکر </a:t>
            </a:r>
            <a:r>
              <a:rPr lang="fa-IR" dirty="0" err="1"/>
              <a:t>نمی</a:t>
            </a:r>
            <a:r>
              <a:rPr lang="fa-IR" dirty="0"/>
              <a:t> کند.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fa-IR" dirty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dirty="0"/>
              <a:t>DH</a:t>
            </a:r>
            <a:r>
              <a:rPr lang="fa-IR" dirty="0"/>
              <a:t>: </a:t>
            </a:r>
            <a:r>
              <a:rPr lang="fa-IR" dirty="0" smtClean="0"/>
              <a:t>مصرف قرص آهن و مولتی ویتامین و ویتامین د </a:t>
            </a:r>
            <a:endParaRPr lang="fa-IR" dirty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dirty="0"/>
              <a:t>AH</a:t>
            </a:r>
            <a:r>
              <a:rPr lang="fa-IR" dirty="0"/>
              <a:t>: -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dirty="0"/>
              <a:t>FH</a:t>
            </a:r>
            <a:r>
              <a:rPr lang="fa-IR" dirty="0"/>
              <a:t>: -</a:t>
            </a:r>
          </a:p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fa-I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BF8704-E557-3691-C4FB-D0F9647AABE8}"/>
              </a:ext>
            </a:extLst>
          </p:cNvPr>
          <p:cNvSpPr txBox="1"/>
          <p:nvPr/>
        </p:nvSpPr>
        <p:spPr>
          <a:xfrm>
            <a:off x="10180308" y="840828"/>
            <a:ext cx="13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fa-IR" b="1" dirty="0"/>
              <a:t>شرح حال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79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7EDA-B15C-C6D3-9892-292388D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fa-IR" sz="2800" b="1" dirty="0"/>
              <a:t>اقدامات انجام </a:t>
            </a:r>
            <a:r>
              <a:rPr lang="fa-IR" sz="2800" b="1" dirty="0" smtClean="0"/>
              <a:t>شده</a:t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7D057-8F15-9798-01FB-D29A086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493520"/>
            <a:ext cx="9401492" cy="4417702"/>
          </a:xfrm>
        </p:spPr>
        <p:txBody>
          <a:bodyPr/>
          <a:lstStyle/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14536" y="995336"/>
            <a:ext cx="6581775" cy="5153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6234" y="542006"/>
            <a:ext cx="6407386" cy="1068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7EDA-B15C-C6D3-9892-292388D9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fa-IR" sz="2800" b="1" dirty="0"/>
              <a:t>اقدامات انجام </a:t>
            </a:r>
            <a:r>
              <a:rPr lang="fa-IR" sz="2800" b="1" dirty="0" smtClean="0"/>
              <a:t>شده</a:t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/>
              <a:t/>
            </a:r>
            <a:br>
              <a:rPr lang="fa-IR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B7D057-8F15-9798-01FB-D29A086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493520"/>
            <a:ext cx="9401492" cy="2660469"/>
          </a:xfrm>
        </p:spPr>
        <p:txBody>
          <a:bodyPr/>
          <a:lstStyle/>
          <a:p>
            <a:pPr algn="r" rtl="1"/>
            <a:r>
              <a:rPr lang="fa-IR" dirty="0" smtClean="0"/>
              <a:t>انجام آمنیوسنتز برای بررسی مایع آمنیوتیک برای </a:t>
            </a:r>
            <a:r>
              <a:rPr lang="en-US" dirty="0" smtClean="0"/>
              <a:t>VZV DNA PCR</a:t>
            </a:r>
          </a:p>
          <a:p>
            <a:pPr algn="r" rtl="1"/>
            <a:endParaRPr lang="en-US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314" y="504261"/>
            <a:ext cx="774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>
                <a:cs typeface="B Nazanin" panose="00000400000000000000" pitchFamily="2" charset="-78"/>
              </a:rPr>
              <a:t>نقش پزشک خانواده در سطوح پیشگیری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4739" y="1472810"/>
            <a:ext cx="765483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4741" y="2582800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4741" y="3658663"/>
            <a:ext cx="765483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41" y="4734526"/>
            <a:ext cx="765483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4740" y="5758138"/>
            <a:ext cx="765483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5850" y="1620328"/>
            <a:ext cx="7127967" cy="58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Primordial Prevention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6179" y="2730549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Primary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6179" y="3849601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Secondary Prevention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5851" y="4873213"/>
            <a:ext cx="72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Tertiary Prevention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16179" y="5922950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Quaternary Prevention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9607" y="453906"/>
            <a:ext cx="765483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0981" y="617193"/>
            <a:ext cx="7127967" cy="58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Primordial Prevention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4865FF-B006-2502-62CC-40D0AEF12CB1}"/>
              </a:ext>
            </a:extLst>
          </p:cNvPr>
          <p:cNvSpPr txBox="1"/>
          <p:nvPr/>
        </p:nvSpPr>
        <p:spPr>
          <a:xfrm>
            <a:off x="1498471" y="2261042"/>
            <a:ext cx="89729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1- استفاده از رسانه‌ها و بیلبوردها جهت اهمیت ابتلا به آبله‌مرغان در دوران بارداری </a:t>
            </a:r>
          </a:p>
          <a:p>
            <a:pPr marL="0" algn="r" defTabSz="457200" rtl="1" eaLnBrk="1" latinLnBrk="0" hangingPunct="1"/>
            <a:endParaRPr lang="fa-IR" sz="2400" dirty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2- فراهم کردن امکانات و هزینه واکسیناسیون عمومی و کلی برعلیه واریسلا </a:t>
            </a:r>
          </a:p>
          <a:p>
            <a:pPr marL="0" algn="r" defTabSz="457200" rtl="1" eaLnBrk="1" latinLnBrk="0" hangingPunct="1"/>
            <a:endParaRPr lang="fa-IR" sz="2400" dirty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3- دسترسی همگانی به تشکیل پرونده الکترونیک سلامت جهت ثبت سوابق بیماری‌ها</a:t>
            </a:r>
          </a:p>
          <a:p>
            <a:pPr marL="0" algn="r" defTabSz="457200" rtl="1" eaLnBrk="1" latinLnBrk="0" hangingPunct="1"/>
            <a:endParaRPr lang="fa-IR" sz="2400" dirty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4- آموزش پزشکان و مراقبین سلامت در سطح اول ارایه خدمات در مورد نحوه برخورد با مادر باردار مبتلا به آبله‌مرغان</a:t>
            </a:r>
          </a:p>
          <a:p>
            <a:pPr marL="0" algn="r" defTabSz="457200" rtl="1" eaLnBrk="1" latinLnBrk="0" hangingPunct="1"/>
            <a:endParaRPr lang="fa-IR" dirty="0"/>
          </a:p>
          <a:p>
            <a:pPr marL="0" algn="r" defTabSz="4572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6139" y="301804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37" y="466616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Primary Prevention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6EA71A-0806-728D-F403-4D3A5294422D}"/>
              </a:ext>
            </a:extLst>
          </p:cNvPr>
          <p:cNvSpPr txBox="1"/>
          <p:nvPr/>
        </p:nvSpPr>
        <p:spPr>
          <a:xfrm>
            <a:off x="1574071" y="2228913"/>
            <a:ext cx="9372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1- در </a:t>
            </a:r>
            <a:r>
              <a:rPr lang="fa-IR" sz="2400" dirty="0">
                <a:cs typeface="B Nazanin" panose="00000400000000000000" pitchFamily="2" charset="-78"/>
              </a:rPr>
              <a:t>صورت وجود فرد مبتلا به آبله مرغان، جدا سازی محیط فیزیکی وی از مادر، رعایت نکات بهداشتی ذکر شده از اهمیت بالایی برخوردار است.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endParaRPr lang="fa-IR" sz="2400" dirty="0" smtClean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2- توصیه و آموزش بهداشتی به مادران باردار</a:t>
            </a:r>
          </a:p>
          <a:p>
            <a:pPr marL="0" algn="r" defTabSz="457200" rtl="1" eaLnBrk="1" latinLnBrk="0" hangingPunct="1"/>
            <a:endParaRPr lang="fa-IR" sz="2400" dirty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3- تشکیل پرونده سلامت جهت ثبت سوابق بیماری‌ها و سابقه قبلی ابتلا به آبله‌مرغان در کودکی</a:t>
            </a:r>
          </a:p>
          <a:p>
            <a:pPr marL="0" algn="r" defTabSz="457200" rtl="1" eaLnBrk="1" latinLnBrk="0" hangingPunct="1"/>
            <a:endParaRPr lang="fa-IR" sz="2400" dirty="0">
              <a:cs typeface="B Nazanin" panose="00000400000000000000" pitchFamily="2" charset="-78"/>
            </a:endParaRPr>
          </a:p>
          <a:p>
            <a:pPr marL="0" algn="r" defTabSz="457200" rtl="1" eaLnBrk="1" latinLnBrk="0" hangingPunct="1"/>
            <a:r>
              <a:rPr lang="fa-IR" sz="2400" dirty="0" smtClean="0">
                <a:cs typeface="B Nazanin" panose="00000400000000000000" pitchFamily="2" charset="-78"/>
              </a:rPr>
              <a:t>4-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تجویز ایمونوپروفیلاکسی بر اساس اندیکاسیون 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45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6139" y="301804"/>
            <a:ext cx="765483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4737" y="466616"/>
            <a:ext cx="7197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Primary Prevention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AEB65E-5D22-B81B-D8A8-625432352BF6}"/>
              </a:ext>
            </a:extLst>
          </p:cNvPr>
          <p:cNvSpPr txBox="1"/>
          <p:nvPr/>
        </p:nvSpPr>
        <p:spPr>
          <a:xfrm>
            <a:off x="1541415" y="1776247"/>
            <a:ext cx="9158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defTabSz="457200" rtl="1" eaLnBrk="1" latinLnBrk="0" hangingPunct="1">
              <a:buFont typeface="Arial" panose="020B0604020202020204" pitchFamily="34" charset="0"/>
              <a:buChar char="•"/>
            </a:pPr>
            <a:r>
              <a:rPr lang="fa-IR" sz="2400" dirty="0" err="1">
                <a:cs typeface="B Nazanin" panose="00000400000000000000" pitchFamily="2" charset="-78"/>
              </a:rPr>
              <a:t>ایمونوپروفیلاکسی</a:t>
            </a:r>
            <a:r>
              <a:rPr lang="fa-IR" sz="2400" dirty="0">
                <a:cs typeface="B Nazanin" panose="00000400000000000000" pitchFamily="2" charset="-78"/>
              </a:rPr>
              <a:t>:</a:t>
            </a:r>
          </a:p>
          <a:p>
            <a:pPr algn="r" defTabSz="457200" rtl="1" eaLnBrk="1" latinLnBrk="0" hangingPunct="1"/>
            <a:r>
              <a:rPr lang="en-US" sz="2400" dirty="0" err="1">
                <a:cs typeface="B Nazanin" panose="00000400000000000000" pitchFamily="2" charset="-78"/>
              </a:rPr>
              <a:t>Varizig</a:t>
            </a:r>
            <a:r>
              <a:rPr lang="fa-IR" sz="2400" dirty="0">
                <a:cs typeface="B Nazanin" panose="00000400000000000000" pitchFamily="2" charset="-78"/>
              </a:rPr>
              <a:t> در تمام زنان باردار غیر ایمنی که در معرض افراد مبتلا به </a:t>
            </a:r>
            <a:r>
              <a:rPr lang="en-US" sz="2400" dirty="0">
                <a:cs typeface="B Nazanin" panose="00000400000000000000" pitchFamily="2" charset="-78"/>
              </a:rPr>
              <a:t> VZV</a:t>
            </a:r>
            <a:r>
              <a:rPr lang="fa-IR" sz="2400" dirty="0">
                <a:cs typeface="B Nazanin" panose="00000400000000000000" pitchFamily="2" charset="-78"/>
              </a:rPr>
              <a:t> قرار گرفته </a:t>
            </a:r>
            <a:r>
              <a:rPr lang="fa-IR" sz="2400" dirty="0" err="1">
                <a:cs typeface="B Nazanin" panose="00000400000000000000" pitchFamily="2" charset="-78"/>
              </a:rPr>
              <a:t>اند</a:t>
            </a:r>
            <a:r>
              <a:rPr lang="fa-IR" sz="2400" dirty="0">
                <a:cs typeface="B Nazanin" panose="00000400000000000000" pitchFamily="2" charset="-78"/>
              </a:rPr>
              <a:t> توصیه می شود. در صورتی که مادر باردار قبلا با واکسن ایمن شده باشد، </a:t>
            </a:r>
            <a:r>
              <a:rPr lang="fa-IR" sz="2400" dirty="0" err="1">
                <a:cs typeface="B Nazanin" panose="00000400000000000000" pitchFamily="2" charset="-78"/>
              </a:rPr>
              <a:t>پروفیلاکسی</a:t>
            </a:r>
            <a:r>
              <a:rPr lang="fa-IR" sz="2400" dirty="0">
                <a:cs typeface="B Nazanin" panose="00000400000000000000" pitchFamily="2" charset="-78"/>
              </a:rPr>
              <a:t> پس از مواجهه لازم نیست.</a:t>
            </a:r>
          </a:p>
          <a:p>
            <a:pPr algn="r" defTabSz="457200" rtl="1" eaLnBrk="1" latinLnBrk="0" hangingPunct="1"/>
            <a:endParaRPr lang="fa-IR" sz="2400" dirty="0">
              <a:cs typeface="B Nazanin" panose="00000400000000000000" pitchFamily="2" charset="-78"/>
            </a:endParaRPr>
          </a:p>
          <a:p>
            <a:pPr algn="r" defTabSz="457200" rtl="1" eaLnBrk="1" latinLnBrk="0" hangingPunct="1"/>
            <a:r>
              <a:rPr lang="fa-IR" sz="2400" dirty="0">
                <a:cs typeface="B Nazanin" panose="00000400000000000000" pitchFamily="2" charset="-78"/>
              </a:rPr>
              <a:t>زنان باردار مستعدی که </a:t>
            </a:r>
            <a:r>
              <a:rPr lang="fa-IR" sz="2400" dirty="0" err="1">
                <a:cs typeface="B Nazanin" panose="00000400000000000000" pitchFamily="2" charset="-78"/>
              </a:rPr>
              <a:t>پروفیلاکسی</a:t>
            </a:r>
            <a:r>
              <a:rPr lang="fa-IR" sz="2400" dirty="0">
                <a:cs typeface="B Nazanin" panose="00000400000000000000" pitchFamily="2" charset="-78"/>
              </a:rPr>
              <a:t> پس از مواجهه دریافت کرده </a:t>
            </a:r>
            <a:r>
              <a:rPr lang="fa-IR" sz="2400" dirty="0" err="1">
                <a:cs typeface="B Nazanin" panose="00000400000000000000" pitchFamily="2" charset="-78"/>
              </a:rPr>
              <a:t>اند</a:t>
            </a:r>
            <a:r>
              <a:rPr lang="fa-IR" sz="2400" dirty="0">
                <a:cs typeface="B Nazanin" panose="00000400000000000000" pitchFamily="2" charset="-78"/>
              </a:rPr>
              <a:t> و به </a:t>
            </a:r>
            <a:r>
              <a:rPr lang="fa-IR" sz="2400" dirty="0" err="1">
                <a:cs typeface="B Nazanin" panose="00000400000000000000" pitchFamily="2" charset="-78"/>
              </a:rPr>
              <a:t>واریسلا</a:t>
            </a:r>
            <a:r>
              <a:rPr lang="fa-IR" sz="2400" dirty="0">
                <a:cs typeface="B Nazanin" panose="00000400000000000000" pitchFamily="2" charset="-78"/>
              </a:rPr>
              <a:t> مبتلا نشده </a:t>
            </a:r>
            <a:r>
              <a:rPr lang="fa-IR" sz="2400" dirty="0" err="1">
                <a:cs typeface="B Nazanin" panose="00000400000000000000" pitchFamily="2" charset="-78"/>
              </a:rPr>
              <a:t>اند</a:t>
            </a:r>
            <a:r>
              <a:rPr lang="fa-IR" sz="2400" dirty="0">
                <a:cs typeface="B Nazanin" panose="00000400000000000000" pitchFamily="2" charset="-78"/>
              </a:rPr>
              <a:t>، باید پس از زایمان و حداقل ۵ ماه پس از تجویز </a:t>
            </a:r>
            <a:r>
              <a:rPr lang="fa-IR" sz="2400" dirty="0" err="1">
                <a:cs typeface="B Nazanin" panose="00000400000000000000" pitchFamily="2" charset="-78"/>
              </a:rPr>
              <a:t>ایمونوپروفیلاکسی</a:t>
            </a:r>
            <a:r>
              <a:rPr lang="fa-IR" sz="2400" dirty="0">
                <a:cs typeface="B Nazanin" panose="00000400000000000000" pitchFamily="2" charset="-78"/>
              </a:rPr>
              <a:t>، علیه </a:t>
            </a:r>
            <a:r>
              <a:rPr lang="fa-IR" sz="2400" dirty="0" err="1">
                <a:cs typeface="B Nazanin" panose="00000400000000000000" pitchFamily="2" charset="-78"/>
              </a:rPr>
              <a:t>واریسلا</a:t>
            </a:r>
            <a:r>
              <a:rPr lang="fa-IR" sz="2400" dirty="0">
                <a:cs typeface="B Nazanin" panose="00000400000000000000" pitchFamily="2" charset="-78"/>
              </a:rPr>
              <a:t> واکسینه شوند.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1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1415" y="366823"/>
            <a:ext cx="765483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94109" y="531635"/>
            <a:ext cx="730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Secondary Prevention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AEB65E-5D22-B81B-D8A8-625432352BF6}"/>
              </a:ext>
            </a:extLst>
          </p:cNvPr>
          <p:cNvSpPr txBox="1"/>
          <p:nvPr/>
        </p:nvSpPr>
        <p:spPr>
          <a:xfrm>
            <a:off x="1541415" y="1776247"/>
            <a:ext cx="91581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defTabSz="457200" rtl="1" eaLnBrk="1" latinLnBrk="0" hangingPunct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واکسن: قبل از قرار گرفتن در معرض ویروس،‌ میتوان از واکسن استفاده کرد. این واکسن زنده و ضعیف شده است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و برای کودکان مستعد زیر ۱۳ سال و بزرگسالان جوان مستعد توصیه میشود.</a:t>
            </a:r>
          </a:p>
          <a:p>
            <a:pPr marL="285750" indent="-285750" algn="r" defTabSz="457200" rtl="1" eaLnBrk="1" latinLnBrk="0" hangingPunct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زنان </a:t>
            </a:r>
            <a:r>
              <a:rPr lang="fa-IR" sz="2400" dirty="0" err="1">
                <a:cs typeface="B Nazanin" panose="00000400000000000000" pitchFamily="2" charset="-78"/>
              </a:rPr>
              <a:t>غیرباردار</a:t>
            </a:r>
            <a:r>
              <a:rPr lang="fa-IR" sz="2400" dirty="0">
                <a:cs typeface="B Nazanin" panose="00000400000000000000" pitchFamily="2" charset="-78"/>
              </a:rPr>
              <a:t>: توصیه می شود همه زنان در سنین باروری قبل از لقاح برای شواهد مصونیت </a:t>
            </a:r>
            <a:r>
              <a:rPr lang="fa-IR" sz="2400" dirty="0" err="1">
                <a:cs typeface="B Nazanin" panose="00000400000000000000" pitchFamily="2" charset="-78"/>
              </a:rPr>
              <a:t>واریسلا</a:t>
            </a:r>
            <a:r>
              <a:rPr lang="fa-IR" sz="2400" dirty="0">
                <a:cs typeface="B Nazanin" panose="00000400000000000000" pitchFamily="2" charset="-78"/>
              </a:rPr>
              <a:t> توسط یکی از موارد زیر ارزیابی شوند: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سابقه واکسیناسیون قبلی </a:t>
            </a: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عفونت قبلی </a:t>
            </a:r>
            <a:r>
              <a:rPr lang="fa-IR" sz="2400" dirty="0" err="1">
                <a:cs typeface="B Nazanin" panose="00000400000000000000" pitchFamily="2" charset="-78"/>
              </a:rPr>
              <a:t>واریسلا</a:t>
            </a:r>
            <a:endParaRPr lang="fa-IR" sz="2400" dirty="0">
              <a:cs typeface="B Nazanin" panose="00000400000000000000" pitchFamily="2" charset="-78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شواهد آزمایشگاهی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اگر شواهد مصونیت وجود نداشت، باید دوز استاندارد واکسن (۲ دوز با فاصله ۴ تا ۸ هفته) برای جلوگیری از عوارض و مرگ و میر ناشی از </a:t>
            </a:r>
            <a:r>
              <a:rPr lang="fa-IR" sz="2400" dirty="0" err="1">
                <a:cs typeface="B Nazanin" panose="00000400000000000000" pitchFamily="2" charset="-78"/>
              </a:rPr>
              <a:t>واریسلا</a:t>
            </a:r>
            <a:r>
              <a:rPr lang="fa-IR" sz="2400" dirty="0">
                <a:cs typeface="B Nazanin" panose="00000400000000000000" pitchFamily="2" charset="-78"/>
              </a:rPr>
              <a:t> تزریق شود. همچنین باید تا ۱ ماه پس از ایمن سازی از بارداری </a:t>
            </a:r>
            <a:r>
              <a:rPr lang="fa-IR" sz="2400" dirty="0" err="1">
                <a:cs typeface="B Nazanin" panose="00000400000000000000" pitchFamily="2" charset="-78"/>
              </a:rPr>
              <a:t>خوردداری</a:t>
            </a:r>
            <a:r>
              <a:rPr lang="fa-IR" sz="2400" dirty="0">
                <a:cs typeface="B Nazanin" panose="00000400000000000000" pitchFamily="2" charset="-78"/>
              </a:rPr>
              <a:t> شود.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زنان باردار: زنان باردار نباید واکسن زنده را دریافت کنند. با این حال اگر مشخص شود یک زن باردار در طول بارداری ایمنی ندارد، بلافاصله پس از زایمان، باید واکسیناسیون انجام شود.</a:t>
            </a:r>
          </a:p>
          <a:p>
            <a:pPr marL="0" algn="r" defTabSz="457200" rtl="1" eaLnBrk="1" latinLnBrk="0" hangingPunct="1"/>
            <a:endParaRPr lang="fa-IR" dirty="0"/>
          </a:p>
          <a:p>
            <a:pPr marL="0" algn="r" defTabSz="4572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00" y="423782"/>
            <a:ext cx="7654835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3408" y="588594"/>
            <a:ext cx="723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Tertiary Prevention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F82CD2-1FE8-C224-9C53-73590BEB9C31}"/>
              </a:ext>
            </a:extLst>
          </p:cNvPr>
          <p:cNvSpPr txBox="1"/>
          <p:nvPr/>
        </p:nvSpPr>
        <p:spPr>
          <a:xfrm>
            <a:off x="1399901" y="1881352"/>
            <a:ext cx="8721562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sz="2400" dirty="0">
                <a:cs typeface="B Nazanin" panose="00000400000000000000" pitchFamily="2" charset="-78"/>
              </a:rPr>
              <a:t>درمان عفونت </a:t>
            </a:r>
            <a:r>
              <a:rPr lang="fa-IR" sz="2400" dirty="0" err="1">
                <a:cs typeface="B Nazanin" panose="00000400000000000000" pitchFamily="2" charset="-78"/>
              </a:rPr>
              <a:t>واریسلای</a:t>
            </a:r>
            <a:r>
              <a:rPr lang="fa-IR" sz="2400" dirty="0">
                <a:cs typeface="B Nazanin" panose="00000400000000000000" pitchFamily="2" charset="-78"/>
              </a:rPr>
              <a:t> بدون عارضه در تمام زنان باردار: درمان خوراکی </a:t>
            </a:r>
            <a:r>
              <a:rPr lang="fa-IR" sz="2400" dirty="0" err="1">
                <a:cs typeface="B Nazanin" panose="00000400000000000000" pitchFamily="2" charset="-78"/>
              </a:rPr>
              <a:t>آسیکلوویر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en-US" sz="2400" dirty="0">
                <a:cs typeface="B Nazanin" panose="00000400000000000000" pitchFamily="2" charset="-78"/>
              </a:rPr>
              <a:t>800mg</a:t>
            </a:r>
            <a:r>
              <a:rPr lang="fa-IR" sz="2400" dirty="0">
                <a:cs typeface="B Nazanin" panose="00000400000000000000" pitchFamily="2" charset="-78"/>
              </a:rPr>
              <a:t> ۵ نوبت در روز به مدت ۷ روز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sz="2400" dirty="0" smtClean="0">
                <a:cs typeface="B Nazanin" panose="00000400000000000000" pitchFamily="2" charset="-78"/>
              </a:rPr>
              <a:t>ارجاع جهت بستری و تجویز داروی وریدی بر اساس اندیکاسیون 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64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F82CD2-1FE8-C224-9C53-73590BEB9C31}"/>
              </a:ext>
            </a:extLst>
          </p:cNvPr>
          <p:cNvSpPr txBox="1"/>
          <p:nvPr/>
        </p:nvSpPr>
        <p:spPr>
          <a:xfrm>
            <a:off x="1360712" y="2443055"/>
            <a:ext cx="8721562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sz="2400" dirty="0" smtClean="0">
                <a:cs typeface="B Nazanin" panose="00000400000000000000" pitchFamily="2" charset="-78"/>
              </a:rPr>
              <a:t>جلوگیری از بستری بی مورد در مادران باردار مبتلا به آبله مرغان 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sz="2400" dirty="0" smtClean="0">
                <a:cs typeface="B Nazanin" panose="00000400000000000000" pitchFamily="2" charset="-78"/>
              </a:rPr>
              <a:t>عدم تجویز نامناسب دارو، ایمونوپروفیلاکسی و واکسن </a:t>
            </a:r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8755" y="323987"/>
            <a:ext cx="765483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5323" y="488799"/>
            <a:ext cx="7328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Quaternary Prevention 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157423"/>
            <a:ext cx="4895850" cy="443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05553" y="1314586"/>
            <a:ext cx="48006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12A8-58A3-20D6-3442-DE4777D8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883" y="624110"/>
            <a:ext cx="1971729" cy="815807"/>
          </a:xfrm>
        </p:spPr>
        <p:txBody>
          <a:bodyPr>
            <a:normAutofit/>
          </a:bodyPr>
          <a:lstStyle/>
          <a:p>
            <a:r>
              <a:rPr lang="fa-IR" sz="2000" b="1" dirty="0"/>
              <a:t>معاینه فیزیکی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86196E-240E-3BB2-8628-8A8592A1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439917"/>
            <a:ext cx="9696132" cy="4713215"/>
          </a:xfrm>
        </p:spPr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خانم جوان باردار، ضایعات پاپولار و وزیکولار اریتماتو در ناحیه تنه و صورت و اندام های فوقانی وجود دارد. </a:t>
            </a:r>
            <a:endParaRPr lang="fa-IR" dirty="0" smtClean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 smtClean="0"/>
              <a:t>معاینه </a:t>
            </a:r>
            <a:r>
              <a:rPr lang="fa-IR" dirty="0"/>
              <a:t>ریه </a:t>
            </a:r>
            <a:r>
              <a:rPr lang="en-US" dirty="0"/>
              <a:t>clear</a:t>
            </a:r>
            <a:r>
              <a:rPr lang="fa-IR" dirty="0"/>
              <a:t> است. تب </a:t>
            </a:r>
            <a:r>
              <a:rPr lang="en-US" dirty="0"/>
              <a:t>low grade</a:t>
            </a:r>
            <a:r>
              <a:rPr lang="fa-IR" dirty="0"/>
              <a:t> دارد. 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سایر معاینات نیز نرمال است و نکته مثبتی ندارد.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1319348"/>
            <a:ext cx="10698480" cy="54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33D0E-59CC-FA5E-9486-B5A77054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اهمیت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EAE0F-46B9-5948-FAF3-BEADF3944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579" y="1447799"/>
            <a:ext cx="9392033" cy="4606159"/>
          </a:xfrm>
        </p:spPr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عفونت اولیه با </a:t>
            </a:r>
            <a:r>
              <a:rPr lang="en-US" dirty="0"/>
              <a:t>VZV</a:t>
            </a:r>
            <a:r>
              <a:rPr lang="fa-IR" dirty="0"/>
              <a:t> در حاملگی برای مادر و جنین اهمیت دارد. گرچه کمتر از ۲ درصد از موارد گزارش شده آبله مرغان در بزرگسالان بالای ۲۰ سال رخ میدهد، تقریبا یک چهارم مرگ و میر</a:t>
            </a:r>
            <a:r>
              <a:rPr lang="en-US" dirty="0"/>
              <a:t> VZV </a:t>
            </a:r>
            <a:r>
              <a:rPr lang="fa-IR" dirty="0"/>
              <a:t> در این گروه سنی اتفاق می افتد. بنابراین زنان باردار در معرض مرگ و میر بسیاری قرار دارند.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اگر مادر در اوایل دوران بارداری، بین هفته های ۸ تا ۲۰ به عفونت </a:t>
            </a:r>
            <a:r>
              <a:rPr lang="fa-IR" dirty="0" err="1"/>
              <a:t>واریسلا</a:t>
            </a:r>
            <a:r>
              <a:rPr lang="fa-IR" dirty="0"/>
              <a:t> مبتلا شود، جنین در معرض خطر ابتلا به </a:t>
            </a:r>
            <a:r>
              <a:rPr lang="en-US" dirty="0"/>
              <a:t>congenital varicella syndrome</a:t>
            </a:r>
            <a:r>
              <a:rPr lang="fa-IR" dirty="0"/>
              <a:t> است. این سندروم با </a:t>
            </a:r>
            <a:r>
              <a:rPr lang="fa-IR" dirty="0" err="1"/>
              <a:t>هایپوپلازی</a:t>
            </a:r>
            <a:r>
              <a:rPr lang="fa-IR" dirty="0"/>
              <a:t> اندام، ضایعات پوستی، ناهنجاری های عصبی و آسیب ساختاری چشم مشخص می شود. همچنین آبله مرغان در مادر در دوران بارداری، با رشد بعدی </a:t>
            </a:r>
            <a:r>
              <a:rPr lang="fa-IR" dirty="0" err="1"/>
              <a:t>هرپس</a:t>
            </a:r>
            <a:r>
              <a:rPr lang="fa-IR" dirty="0"/>
              <a:t> </a:t>
            </a:r>
            <a:r>
              <a:rPr lang="fa-IR" dirty="0" err="1"/>
              <a:t>زوستر</a:t>
            </a:r>
            <a:r>
              <a:rPr lang="fa-IR" dirty="0"/>
              <a:t> در دوران نوزادی همراه است.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اگر مادر بلافاصله قبل یا بعد از زایمان به آبله مرغان مبتلا شود، نوزاد در معرض خطر ابتلا به آبله مرغان نوزادی است که ممکن است با </a:t>
            </a:r>
            <a:r>
              <a:rPr lang="fa-IR" dirty="0" err="1"/>
              <a:t>بثورات</a:t>
            </a:r>
            <a:r>
              <a:rPr lang="fa-IR" dirty="0"/>
              <a:t> خفیف تا عفونت منتشر ظاهر شود.</a:t>
            </a:r>
          </a:p>
          <a:p>
            <a:pPr algn="r" rtl="1"/>
            <a:r>
              <a:rPr lang="fa-IR" dirty="0"/>
              <a:t>فعال شدن مجدد ویروس </a:t>
            </a:r>
            <a:r>
              <a:rPr lang="en-US" dirty="0"/>
              <a:t>VZV</a:t>
            </a:r>
            <a:r>
              <a:rPr lang="fa-IR" dirty="0"/>
              <a:t> نهفته که بیماری </a:t>
            </a:r>
            <a:r>
              <a:rPr lang="fa-IR" dirty="0" err="1"/>
              <a:t>زونا</a:t>
            </a:r>
            <a:r>
              <a:rPr lang="fa-IR" dirty="0"/>
              <a:t> را ایجاد میکند، در مادر باردار خطر قابل توجهی برای سندروم </a:t>
            </a:r>
            <a:r>
              <a:rPr lang="fa-IR" dirty="0" err="1"/>
              <a:t>واریسلا</a:t>
            </a:r>
            <a:r>
              <a:rPr lang="fa-IR" dirty="0"/>
              <a:t> مادرزادی ندارد.</a:t>
            </a:r>
            <a:endParaRPr lang="en-US" dirty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65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9594E-71D2-2D4A-775E-05312D98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اپیدمیولوژی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042AD-E52E-4884-32F3-32C3034C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روند کلی در اپیدمیولوژی </a:t>
            </a:r>
            <a:r>
              <a:rPr lang="en-US" dirty="0"/>
              <a:t>VZV</a:t>
            </a:r>
            <a:r>
              <a:rPr lang="fa-IR" dirty="0"/>
              <a:t> با توجه به معرفی واکسن </a:t>
            </a:r>
            <a:r>
              <a:rPr lang="fa-IR" dirty="0" err="1"/>
              <a:t>واریسلا</a:t>
            </a:r>
            <a:r>
              <a:rPr lang="fa-IR" dirty="0"/>
              <a:t> در سال ۱۹۹۵ در حال تغییر است.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میزان بروز عفونت </a:t>
            </a:r>
            <a:r>
              <a:rPr lang="fa-IR" dirty="0" err="1"/>
              <a:t>واریسلا</a:t>
            </a:r>
            <a:r>
              <a:rPr lang="fa-IR" dirty="0"/>
              <a:t> در بارداری در ایالات متحده یک تا ۵ مورد در هر ۱۰ هزار بارداری تخمین زده میشود.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عوامل خطر برای پنومونی </a:t>
            </a:r>
            <a:r>
              <a:rPr lang="fa-IR" dirty="0" err="1"/>
              <a:t>واریسلا</a:t>
            </a:r>
            <a:r>
              <a:rPr lang="fa-IR" dirty="0"/>
              <a:t> در دوران بارداری شامل:</a:t>
            </a:r>
          </a:p>
          <a:p>
            <a:pPr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سیگار کشیدن</a:t>
            </a:r>
          </a:p>
          <a:p>
            <a:pPr lvl="1" indent="-342900" algn="r" rtl="1">
              <a:buFont typeface="Arial" panose="020B0604020202020204" pitchFamily="34" charset="0"/>
              <a:buChar char="•"/>
            </a:pPr>
            <a:r>
              <a:rPr lang="fa-IR" dirty="0"/>
              <a:t>داشتن بیش از ۱۰۰ </a:t>
            </a:r>
            <a:r>
              <a:rPr lang="fa-IR" dirty="0" err="1"/>
              <a:t>وزیکل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22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95FA8-8111-8C3A-A955-443EDFF0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 eaLnBrk="1" latinLnBrk="0" hangingPunct="1">
              <a:spcBef>
                <a:spcPct val="0"/>
              </a:spcBef>
              <a:buNone/>
            </a:pPr>
            <a:r>
              <a:rPr lang="en-US" dirty="0"/>
              <a:t>Congenital VZV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F20B5-478A-2644-0505-9AED2841E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کمتر از ۲ درصد زنانی که در ۲۰ هفته اول بارداری دچار عفونت </a:t>
            </a:r>
            <a:r>
              <a:rPr lang="fa-IR" dirty="0" err="1"/>
              <a:t>وارسیلایی</a:t>
            </a:r>
            <a:r>
              <a:rPr lang="fa-IR" dirty="0"/>
              <a:t> شدند، </a:t>
            </a:r>
            <a:r>
              <a:rPr lang="fa-IR" dirty="0" err="1"/>
              <a:t>متعاقبا</a:t>
            </a:r>
            <a:r>
              <a:rPr lang="fa-IR" dirty="0"/>
              <a:t> نوزادی با سندرم </a:t>
            </a:r>
            <a:r>
              <a:rPr lang="fa-IR" dirty="0" err="1"/>
              <a:t>واریسلای</a:t>
            </a:r>
            <a:r>
              <a:rPr lang="fa-IR" dirty="0"/>
              <a:t> مادرزادی به دنیا آورده </a:t>
            </a:r>
            <a:r>
              <a:rPr lang="fa-IR" dirty="0" err="1"/>
              <a:t>اند</a:t>
            </a:r>
            <a:r>
              <a:rPr lang="fa-IR" dirty="0"/>
              <a:t>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بروز ناهنجاری های مادرزادی در صورتی که عفونت مادر قبل از هفته۱۲ بارداری رخ داده باشد، ۰/۴ درصد است. اگر عفونت مادر بین هفته های ۱۳ تا ۲۰ رخ دهد خطر به حدود ۲ درصد افزایش میابد.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انتقال عفونت از مادر به نوزاد می تواند در رحم، پری </a:t>
            </a:r>
            <a:r>
              <a:rPr lang="fa-IR" dirty="0" err="1"/>
              <a:t>ناتال</a:t>
            </a:r>
            <a:r>
              <a:rPr lang="fa-IR" dirty="0"/>
              <a:t> یا پس از زایمان رخ دهد.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210BA-10DD-8A40-8DCF-D6121AD3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ویژگی های بالینی عفونت در مادر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3F8CFB-E998-F0D2-D17B-45EC016E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 err="1"/>
              <a:t>واریسلای</a:t>
            </a:r>
            <a:r>
              <a:rPr lang="fa-IR" dirty="0"/>
              <a:t> بدون عارضه: </a:t>
            </a:r>
            <a:r>
              <a:rPr lang="fa-IR" dirty="0" err="1"/>
              <a:t>بثورات</a:t>
            </a:r>
            <a:r>
              <a:rPr lang="fa-IR" dirty="0"/>
              <a:t> خارش دار و </a:t>
            </a:r>
            <a:r>
              <a:rPr lang="fa-IR" dirty="0" err="1"/>
              <a:t>وزیکولر</a:t>
            </a:r>
            <a:r>
              <a:rPr lang="fa-IR" dirty="0"/>
              <a:t> که به طور متوالی در صورت تنه و اندام ها ظاهر می شود. بنابراین بیمار مبتلا به آبله مرغان معمولا دارای ضایعات در مراحل مختلف رشد است. بسیاری از بیماران ۱ الی ۴ روز قبل از شروع </a:t>
            </a:r>
            <a:r>
              <a:rPr lang="fa-IR" dirty="0" err="1"/>
              <a:t>بثورات</a:t>
            </a:r>
            <a:r>
              <a:rPr lang="fa-IR" dirty="0"/>
              <a:t>، تب، ضعف و </a:t>
            </a:r>
            <a:r>
              <a:rPr lang="fa-IR" dirty="0" err="1"/>
              <a:t>میالژی</a:t>
            </a:r>
            <a:r>
              <a:rPr lang="fa-IR" dirty="0"/>
              <a:t> را تجربه میکنند. ضایعات به صورت ماکول </a:t>
            </a:r>
            <a:r>
              <a:rPr lang="fa-IR" dirty="0" err="1"/>
              <a:t>هایی</a:t>
            </a:r>
            <a:r>
              <a:rPr lang="fa-IR" dirty="0"/>
              <a:t> شروع می شوند که به سرعت به </a:t>
            </a:r>
            <a:r>
              <a:rPr lang="fa-IR" dirty="0" err="1"/>
              <a:t>پاپول</a:t>
            </a:r>
            <a:r>
              <a:rPr lang="fa-IR" dirty="0"/>
              <a:t> و سپس به </a:t>
            </a:r>
            <a:r>
              <a:rPr lang="fa-IR" dirty="0" err="1"/>
              <a:t>وزیکول</a:t>
            </a:r>
            <a:r>
              <a:rPr lang="fa-IR" dirty="0"/>
              <a:t> تبدیل می شوند. 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 err="1"/>
              <a:t>واریسلای</a:t>
            </a:r>
            <a:r>
              <a:rPr lang="fa-IR" dirty="0"/>
              <a:t> </a:t>
            </a:r>
            <a:r>
              <a:rPr lang="en-US" dirty="0"/>
              <a:t>complicated</a:t>
            </a:r>
            <a:r>
              <a:rPr lang="fa-IR" dirty="0"/>
              <a:t>: عوارض مربوط به </a:t>
            </a:r>
            <a:r>
              <a:rPr lang="fa-IR" dirty="0" err="1"/>
              <a:t>واریسلا</a:t>
            </a:r>
            <a:r>
              <a:rPr lang="fa-IR" dirty="0"/>
              <a:t> در بزرگسالان شایع تر از کودکان می باشد و شامل پنومونی، </a:t>
            </a:r>
            <a:r>
              <a:rPr lang="fa-IR" dirty="0" err="1"/>
              <a:t>گلومرولونفریت</a:t>
            </a:r>
            <a:r>
              <a:rPr lang="fa-IR" dirty="0"/>
              <a:t>، مننژیت، نارسایی آدرنال و ... می باشد.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پنومونی </a:t>
            </a:r>
            <a:r>
              <a:rPr lang="fa-IR" dirty="0" err="1"/>
              <a:t>واریسلا</a:t>
            </a:r>
            <a:r>
              <a:rPr lang="fa-IR" dirty="0"/>
              <a:t> شایع ترین تظاهر بالینی </a:t>
            </a:r>
            <a:r>
              <a:rPr lang="fa-IR" dirty="0" err="1"/>
              <a:t>واریسلای</a:t>
            </a:r>
            <a:r>
              <a:rPr lang="fa-IR" dirty="0"/>
              <a:t> </a:t>
            </a:r>
            <a:r>
              <a:rPr lang="en-US" dirty="0"/>
              <a:t>complicated</a:t>
            </a:r>
            <a:r>
              <a:rPr lang="fa-IR" dirty="0"/>
              <a:t> در بارداری می باشد. علایم این پنومونی شامل سرفه، تنگی نفس، تب و تاکی پنه می باشد. </a:t>
            </a:r>
          </a:p>
        </p:txBody>
      </p:sp>
    </p:spTree>
    <p:extLst>
      <p:ext uri="{BB962C8B-B14F-4D97-AF65-F5344CB8AC3E}">
        <p14:creationId xmlns:p14="http://schemas.microsoft.com/office/powerpoint/2010/main" val="19112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E4B4C-7AFC-59C9-E288-F41A8115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457200" rtl="0" eaLnBrk="1" latinLnBrk="0" hangingPunct="1">
              <a:spcBef>
                <a:spcPct val="0"/>
              </a:spcBef>
              <a:buNone/>
            </a:pPr>
            <a:r>
              <a:rPr lang="fa-IR" dirty="0"/>
              <a:t>تشخیص </a:t>
            </a:r>
            <a:r>
              <a:rPr lang="fa-IR" dirty="0" err="1"/>
              <a:t>واریسلا</a:t>
            </a:r>
            <a:r>
              <a:rPr lang="fa-IR" dirty="0"/>
              <a:t> در مادر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2046B-FACB-966A-D375-69BA20E4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تشخیص این عفونت بالینی می باشد. اگر شک در تشخیص وجود داشته باشد، </a:t>
            </a:r>
            <a:r>
              <a:rPr lang="en-US" dirty="0"/>
              <a:t>PCR</a:t>
            </a:r>
            <a:r>
              <a:rPr lang="fa-IR" dirty="0"/>
              <a:t> ویروس در خواست می شود. آزمایش های سرولوژی از حساسیت و ویژگی کافی برخوردار </a:t>
            </a:r>
            <a:r>
              <a:rPr lang="fa-IR" dirty="0" err="1"/>
              <a:t>نمی</a:t>
            </a:r>
            <a:r>
              <a:rPr lang="fa-IR" dirty="0"/>
              <a:t> باشند.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در ایران </a:t>
            </a:r>
            <a:r>
              <a:rPr lang="en-US" dirty="0"/>
              <a:t>IgG/IgM VZV</a:t>
            </a:r>
            <a:r>
              <a:rPr lang="fa-IR" dirty="0"/>
              <a:t> درخواست می شود :</a:t>
            </a:r>
          </a:p>
          <a:p>
            <a:pPr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a-IR" dirty="0"/>
              <a:t>هر دو منفی: عدم ابتلا – عدم مصونیت</a:t>
            </a:r>
          </a:p>
          <a:p>
            <a:pPr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a-IR" dirty="0" err="1"/>
              <a:t>هردو</a:t>
            </a:r>
            <a:r>
              <a:rPr lang="fa-IR" dirty="0"/>
              <a:t> مثبت: ابتلای فعلی</a:t>
            </a:r>
          </a:p>
          <a:p>
            <a:pPr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IgG + / IgM -</a:t>
            </a:r>
            <a:r>
              <a:rPr lang="fa-IR" dirty="0"/>
              <a:t>: عدم ابتلا – مصونیت واکسیناسیون یا ابتلای قبلی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84054-B00A-B367-B4C8-8FE5B4D4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درمان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D8319E-38A8-81CD-FAC1-C3A089BA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1540188"/>
            <a:ext cx="10001994" cy="4515171"/>
          </a:xfrm>
        </p:spPr>
        <p:txBody>
          <a:bodyPr/>
          <a:lstStyle/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در عفونت </a:t>
            </a:r>
            <a:r>
              <a:rPr lang="fa-IR" dirty="0" err="1"/>
              <a:t>واریسلای</a:t>
            </a:r>
            <a:r>
              <a:rPr lang="fa-IR" dirty="0"/>
              <a:t> بدون عارضه در تمام زنان باردار: درمان خوراکی </a:t>
            </a:r>
            <a:r>
              <a:rPr lang="fa-IR" dirty="0" err="1"/>
              <a:t>آسیکلوویر</a:t>
            </a:r>
            <a:r>
              <a:rPr lang="fa-IR" dirty="0"/>
              <a:t> </a:t>
            </a:r>
            <a:r>
              <a:rPr lang="en-US" dirty="0"/>
              <a:t>800mg</a:t>
            </a:r>
            <a:r>
              <a:rPr lang="fa-IR" dirty="0"/>
              <a:t> ۵ نوبت در روز به مدت ۷ روز 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در زنان بارداری که در تماس ثانویه با یک بیمار مبتلا به آبله مرغان قرار داشته </a:t>
            </a:r>
            <a:r>
              <a:rPr lang="fa-IR" dirty="0" err="1"/>
              <a:t>اند</a:t>
            </a:r>
            <a:r>
              <a:rPr lang="fa-IR" dirty="0"/>
              <a:t>، نیز درمان توصیه می شود. در این موارد درمان با </a:t>
            </a:r>
            <a:r>
              <a:rPr lang="fa-IR" dirty="0" err="1"/>
              <a:t>آسیکلوویر</a:t>
            </a:r>
            <a:r>
              <a:rPr lang="fa-IR" dirty="0"/>
              <a:t> در ۲۴ ساعت اول موثرتر است. در این موارد از </a:t>
            </a:r>
            <a:r>
              <a:rPr lang="fa-IR" dirty="0" err="1"/>
              <a:t>ایمونوپروفیلاکسی</a:t>
            </a:r>
            <a:r>
              <a:rPr lang="fa-IR" dirty="0"/>
              <a:t> نیز  در زنان باردار غیر ایمن که در معرض افراد مبتلا به </a:t>
            </a:r>
            <a:r>
              <a:rPr lang="fa-IR" dirty="0" err="1"/>
              <a:t>واریسلا</a:t>
            </a:r>
            <a:r>
              <a:rPr lang="fa-IR" dirty="0"/>
              <a:t> قرار گرفتند میتوان استفاده کرد. در زنان بارداری که پیش از این واکسن </a:t>
            </a:r>
            <a:r>
              <a:rPr lang="fa-IR" dirty="0" err="1"/>
              <a:t>واریسلا</a:t>
            </a:r>
            <a:r>
              <a:rPr lang="fa-IR" dirty="0"/>
              <a:t> دریافت کرده </a:t>
            </a:r>
            <a:r>
              <a:rPr lang="fa-IR" dirty="0" err="1"/>
              <a:t>اند</a:t>
            </a:r>
            <a:r>
              <a:rPr lang="fa-IR" dirty="0"/>
              <a:t> </a:t>
            </a:r>
            <a:r>
              <a:rPr lang="fa-IR" dirty="0" err="1"/>
              <a:t>پروفیلاکسی</a:t>
            </a:r>
            <a:r>
              <a:rPr lang="fa-IR" dirty="0"/>
              <a:t> لازم نیست.</a:t>
            </a:r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fa-IR" dirty="0"/>
              <a:t>درمان در زنان مبتلا به پنومونی </a:t>
            </a:r>
            <a:r>
              <a:rPr lang="fa-IR" dirty="0" err="1"/>
              <a:t>واریسلا</a:t>
            </a:r>
            <a:r>
              <a:rPr lang="fa-IR" dirty="0"/>
              <a:t>: </a:t>
            </a:r>
            <a:r>
              <a:rPr lang="fa-IR" dirty="0" err="1"/>
              <a:t>آسیکلوویر</a:t>
            </a:r>
            <a:r>
              <a:rPr lang="fa-IR" dirty="0"/>
              <a:t> وریدی </a:t>
            </a:r>
            <a:r>
              <a:rPr lang="en-US" dirty="0"/>
              <a:t>10mg/kg</a:t>
            </a:r>
            <a:r>
              <a:rPr lang="fa-IR" dirty="0"/>
              <a:t> هر ۸ ساعت </a:t>
            </a:r>
            <a:r>
              <a:rPr lang="en-US" dirty="0"/>
              <a:t>.</a:t>
            </a:r>
            <a:endParaRPr lang="fa-IR" dirty="0"/>
          </a:p>
          <a:p>
            <a:pPr lvl="1" indent="-3429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34290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1535</TotalTime>
  <Words>1443</Words>
  <Application>Microsoft Office PowerPoint</Application>
  <PresentationFormat>Widescreen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 Nazanin</vt:lpstr>
      <vt:lpstr>Century Gothic</vt:lpstr>
      <vt:lpstr>Tahoma</vt:lpstr>
      <vt:lpstr>Times New Roman</vt:lpstr>
      <vt:lpstr>Wingdings 3</vt:lpstr>
      <vt:lpstr>Wisp</vt:lpstr>
      <vt:lpstr>به نام خدا</vt:lpstr>
      <vt:lpstr>PowerPoint Presentation</vt:lpstr>
      <vt:lpstr>معاینه فیزیکی</vt:lpstr>
      <vt:lpstr>اهمیت</vt:lpstr>
      <vt:lpstr>اپیدمیولوژی</vt:lpstr>
      <vt:lpstr>Congenital VZV</vt:lpstr>
      <vt:lpstr>ویژگی های بالینی عفونت در مادر</vt:lpstr>
      <vt:lpstr>تشخیص واریسلا در مادر</vt:lpstr>
      <vt:lpstr>درمان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اقدامات انجام شده    </vt:lpstr>
      <vt:lpstr>اقدامات انجام شده    </vt:lpstr>
      <vt:lpstr>اقدامات انجام شده    </vt:lpstr>
      <vt:lpstr>اقدامات انجام شده    </vt:lpstr>
      <vt:lpstr>اقدامات انجام شده    </vt:lpstr>
      <vt:lpstr>اقدامات انجام شده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Microsoft Office User</dc:creator>
  <cp:lastModifiedBy>modiriat01</cp:lastModifiedBy>
  <cp:revision>21</cp:revision>
  <dcterms:created xsi:type="dcterms:W3CDTF">2022-11-30T15:41:05Z</dcterms:created>
  <dcterms:modified xsi:type="dcterms:W3CDTF">2022-12-04T06:59:45Z</dcterms:modified>
</cp:coreProperties>
</file>